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3" r:id="rId3"/>
    <p:sldId id="272" r:id="rId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9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3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4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8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1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2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81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68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3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4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3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483" y="369881"/>
            <a:ext cx="907995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9933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3805" y="0"/>
            <a:ext cx="2788195" cy="689518"/>
          </a:xfrm>
          <a:prstGeom prst="rect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10950" y="7125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Lower Mississippi </a:t>
            </a:r>
          </a:p>
          <a:p>
            <a:r>
              <a:rPr lang="en-US" sz="1400" dirty="0">
                <a:solidFill>
                  <a:prstClr val="white"/>
                </a:solidFill>
              </a:rPr>
              <a:t>RIVER FORECAST CENTER </a:t>
            </a:r>
          </a:p>
        </p:txBody>
      </p:sp>
      <p:pic>
        <p:nvPicPr>
          <p:cNvPr id="5" name="Picture 6" descr="https://upload.wikimedia.org/wikipedia/commons/thumb/f/ff/US-NationalWeatherService-Logo.svg/720px-US-NationalWeatherService-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05" y="52198"/>
            <a:ext cx="570345" cy="57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79320"/>
            <a:ext cx="407875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67" y="550"/>
            <a:ext cx="38204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Reference Slide For Crest Tables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567" y="1773"/>
            <a:ext cx="9412372" cy="37754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32" y="2918"/>
            <a:ext cx="482786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Forecasts Issued Morning of March 11, 2022</a:t>
            </a:r>
          </a:p>
          <a:p>
            <a:r>
              <a:rPr lang="en-US" sz="1700" b="1" dirty="0">
                <a:solidFill>
                  <a:prstClr val="white"/>
                </a:solidFill>
              </a:rPr>
              <a:t>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275" y="354493"/>
            <a:ext cx="8546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Talking Points </a:t>
            </a:r>
          </a:p>
        </p:txBody>
      </p:sp>
      <p:sp>
        <p:nvSpPr>
          <p:cNvPr id="23" name="Oval 22"/>
          <p:cNvSpPr/>
          <p:nvPr/>
        </p:nvSpPr>
        <p:spPr>
          <a:xfrm>
            <a:off x="217073" y="1361953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17073" y="3297810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5A4AF8A-147F-491C-940D-98466FD015D1}"/>
              </a:ext>
            </a:extLst>
          </p:cNvPr>
          <p:cNvSpPr/>
          <p:nvPr/>
        </p:nvSpPr>
        <p:spPr>
          <a:xfrm>
            <a:off x="221728" y="2181490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61183C4-AE78-4B61-9EF0-7FCC8D8047E0}"/>
              </a:ext>
            </a:extLst>
          </p:cNvPr>
          <p:cNvSpPr/>
          <p:nvPr/>
        </p:nvSpPr>
        <p:spPr>
          <a:xfrm>
            <a:off x="217073" y="3843035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A1081-434F-4317-8A10-492AC4E60DF9}"/>
              </a:ext>
            </a:extLst>
          </p:cNvPr>
          <p:cNvSpPr txBox="1"/>
          <p:nvPr/>
        </p:nvSpPr>
        <p:spPr>
          <a:xfrm>
            <a:off x="663506" y="1271979"/>
            <a:ext cx="112057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All locations on the lower Ohio River are slowly falling.  Moderate flooding should end today at Olmsted Lock &amp; Dam.  Minor flooding will continue on the lower Ohio River for a couple of more weeks.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On the lower Mississippi River, cresting conditions are approaching Helena, AR and minor flooding should end between New Madrid, MO to </a:t>
            </a:r>
            <a:r>
              <a:rPr lang="en-US" dirty="0" err="1">
                <a:solidFill>
                  <a:prstClr val="black"/>
                </a:solidFill>
              </a:rPr>
              <a:t>Mhoon</a:t>
            </a:r>
            <a:r>
              <a:rPr lang="en-US" dirty="0">
                <a:solidFill>
                  <a:prstClr val="black"/>
                </a:solidFill>
              </a:rPr>
              <a:t> Landing, MS by the end of next week.  Minor flooding will continue at Natchez, MS and Red River Landing, LA for two to three more weeks.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Cresting conditions are not expected at New Orleans, LA for another 1 ½ weeks. 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Rainfall over the next 7 days may cause isolated minor flooding on the smaller tributaries in Mississippi, north Alabama, and Tennessee.  The rainfall should not impact crests on the lower Mississippi River.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16 day future rainfall guidance shows recessions on the lower Ohio River during the next couple of weeks </a:t>
            </a:r>
            <a:r>
              <a:rPr lang="en-US">
                <a:solidFill>
                  <a:prstClr val="black"/>
                </a:solidFill>
              </a:rPr>
              <a:t>and steady </a:t>
            </a:r>
            <a:r>
              <a:rPr lang="en-US" dirty="0">
                <a:solidFill>
                  <a:prstClr val="black"/>
                </a:solidFill>
              </a:rPr>
              <a:t>conditions for the end of the month.   At this time, the guidance does not show any renewed rises on the lower Ohio and lower Mississippi Rivers.   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7E7CC1-8419-4480-BA47-A82E6F7F4D61}"/>
              </a:ext>
            </a:extLst>
          </p:cNvPr>
          <p:cNvSpPr/>
          <p:nvPr/>
        </p:nvSpPr>
        <p:spPr>
          <a:xfrm>
            <a:off x="217073" y="4623977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5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4" r="25714"/>
          <a:stretch/>
        </p:blipFill>
        <p:spPr>
          <a:xfrm>
            <a:off x="4343400" y="1131242"/>
            <a:ext cx="3505201" cy="52638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0"/>
            <a:ext cx="9144000" cy="73152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143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Ohio/Mississippi River Crest Watch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726043"/>
            <a:ext cx="9144000" cy="369332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7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0" y="726043"/>
            <a:ext cx="6487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                 Lower Mississippi River Forecast Center     </a:t>
            </a:r>
            <a:r>
              <a:rPr lang="en-US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weather.gov/lmrfc</a:t>
            </a:r>
          </a:p>
          <a:p>
            <a:endParaRPr lang="en-US" b="1" i="1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99662" y="769599"/>
            <a:ext cx="2468338" cy="280735"/>
            <a:chOff x="5817828" y="6576549"/>
            <a:chExt cx="2205404" cy="193836"/>
          </a:xfrm>
        </p:grpSpPr>
        <p:grpSp>
          <p:nvGrpSpPr>
            <p:cNvPr id="3" name="Group 2"/>
            <p:cNvGrpSpPr/>
            <p:nvPr/>
          </p:nvGrpSpPr>
          <p:grpSpPr>
            <a:xfrm>
              <a:off x="5817828" y="6576549"/>
              <a:ext cx="1227255" cy="191257"/>
              <a:chOff x="5817828" y="6576549"/>
              <a:chExt cx="1227255" cy="191257"/>
            </a:xfrm>
          </p:grpSpPr>
          <p:sp>
            <p:nvSpPr>
              <p:cNvPr id="10" name="TextBox 69"/>
              <p:cNvSpPr txBox="1"/>
              <p:nvPr/>
            </p:nvSpPr>
            <p:spPr>
              <a:xfrm>
                <a:off x="5932433" y="6576549"/>
                <a:ext cx="967819" cy="1912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NWSLMRFC                                 </a:t>
                </a:r>
              </a:p>
            </p:txBody>
          </p:sp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56094" y="6612955"/>
                <a:ext cx="188989" cy="138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7828" y="6599801"/>
                <a:ext cx="174826" cy="141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TextBox 69"/>
            <p:cNvSpPr txBox="1"/>
            <p:nvPr/>
          </p:nvSpPr>
          <p:spPr>
            <a:xfrm>
              <a:off x="6994692" y="6579129"/>
              <a:ext cx="1028540" cy="1912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@NWSLMRFC                                 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955604" y="6288139"/>
            <a:ext cx="5139298" cy="5524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1773" y="6374403"/>
            <a:ext cx="50055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Bonnet Carré Location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40" y="97971"/>
            <a:ext cx="914899" cy="905556"/>
          </a:xfrm>
          <a:prstGeom prst="rect">
            <a:avLst/>
          </a:prstGeom>
        </p:spPr>
      </p:pic>
      <p:sp>
        <p:nvSpPr>
          <p:cNvPr id="326" name="TextBox 325"/>
          <p:cNvSpPr txBox="1"/>
          <p:nvPr/>
        </p:nvSpPr>
        <p:spPr>
          <a:xfrm>
            <a:off x="8464732" y="475420"/>
            <a:ext cx="2281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March 11 2022 @  11:00 am CDT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207807" y="1117736"/>
            <a:ext cx="3796304" cy="949779"/>
            <a:chOff x="720724" y="1221920"/>
            <a:chExt cx="2791063" cy="949779"/>
          </a:xfrm>
        </p:grpSpPr>
        <p:sp>
          <p:nvSpPr>
            <p:cNvPr id="53" name="Rounded Rectangle 52"/>
            <p:cNvSpPr/>
            <p:nvPr/>
          </p:nvSpPr>
          <p:spPr>
            <a:xfrm>
              <a:off x="720724" y="1221920"/>
              <a:ext cx="2625274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46543" y="1244921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Caruthersville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9156" y="1485430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34.7’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028700" y="2135753"/>
            <a:ext cx="3927191" cy="949779"/>
            <a:chOff x="461644" y="2806880"/>
            <a:chExt cx="2985330" cy="949779"/>
          </a:xfrm>
        </p:grpSpPr>
        <p:sp>
          <p:nvSpPr>
            <p:cNvPr id="73" name="Rounded Rectangle 72"/>
            <p:cNvSpPr/>
            <p:nvPr/>
          </p:nvSpPr>
          <p:spPr>
            <a:xfrm>
              <a:off x="461644" y="2806880"/>
              <a:ext cx="287954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2444" y="2813685"/>
              <a:ext cx="2799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Memphis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2904" y="3042242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30.7’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82894" y="3228511"/>
              <a:ext cx="1964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Cresting and remaining above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over the next 5 days   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304994" y="4201425"/>
            <a:ext cx="3117418" cy="949779"/>
            <a:chOff x="461644" y="2806880"/>
            <a:chExt cx="2905473" cy="949779"/>
          </a:xfrm>
        </p:grpSpPr>
        <p:sp>
          <p:nvSpPr>
            <p:cNvPr id="129" name="Rounded Rectangle 128"/>
            <p:cNvSpPr/>
            <p:nvPr/>
          </p:nvSpPr>
          <p:spPr>
            <a:xfrm>
              <a:off x="461644" y="2806880"/>
              <a:ext cx="275449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2444" y="2813685"/>
              <a:ext cx="2650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Natchez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48.4’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76409" y="329748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56541" y="3272774"/>
              <a:ext cx="18105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at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49.0’ on March 17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427686" y="3197089"/>
            <a:ext cx="969974" cy="437242"/>
            <a:chOff x="3931845" y="2103730"/>
            <a:chExt cx="969974" cy="437242"/>
          </a:xfrm>
        </p:grpSpPr>
        <p:sp>
          <p:nvSpPr>
            <p:cNvPr id="234" name="Rounded Rectangle 233"/>
            <p:cNvSpPr/>
            <p:nvPr/>
          </p:nvSpPr>
          <p:spPr>
            <a:xfrm>
              <a:off x="3975354" y="210373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931845" y="2135814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 Days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1446016" y="3136793"/>
            <a:ext cx="3253746" cy="972428"/>
            <a:chOff x="444731" y="2784231"/>
            <a:chExt cx="3163937" cy="972428"/>
          </a:xfrm>
        </p:grpSpPr>
        <p:sp>
          <p:nvSpPr>
            <p:cNvPr id="110" name="Rounded Rectangle 109"/>
            <p:cNvSpPr/>
            <p:nvPr/>
          </p:nvSpPr>
          <p:spPr>
            <a:xfrm>
              <a:off x="461643" y="2806880"/>
              <a:ext cx="3139422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42711" y="2784231"/>
              <a:ext cx="2908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Ark City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6219" y="3041329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34.3’  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44731" y="3270862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689664" y="3218668"/>
              <a:ext cx="19190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at 34.6’ on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March 13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7426917" y="4227149"/>
            <a:ext cx="3344474" cy="949779"/>
            <a:chOff x="461644" y="2806880"/>
            <a:chExt cx="2865332" cy="949779"/>
          </a:xfrm>
        </p:grpSpPr>
        <p:sp>
          <p:nvSpPr>
            <p:cNvPr id="167" name="Rounded Rectangle 166"/>
            <p:cNvSpPr/>
            <p:nvPr/>
          </p:nvSpPr>
          <p:spPr>
            <a:xfrm>
              <a:off x="461644" y="2806880"/>
              <a:ext cx="2809626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Vicksburg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41.5’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591828" y="3217556"/>
              <a:ext cx="1735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42.0’ on March 16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5766141" y="448907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 flipH="1" flipV="1">
            <a:off x="5911694" y="4538104"/>
            <a:ext cx="1501617" cy="6016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4095592" y="5800722"/>
            <a:ext cx="1537961" cy="21165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348" idx="1"/>
          </p:cNvCxnSpPr>
          <p:nvPr/>
        </p:nvCxnSpPr>
        <p:spPr>
          <a:xfrm flipH="1">
            <a:off x="6589339" y="5719047"/>
            <a:ext cx="1005618" cy="37834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53" idx="3"/>
            <a:endCxn id="211" idx="2"/>
          </p:cNvCxnSpPr>
          <p:nvPr/>
        </p:nvCxnSpPr>
        <p:spPr>
          <a:xfrm>
            <a:off x="4778611" y="1592626"/>
            <a:ext cx="1782601" cy="45352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7392187" y="1446279"/>
            <a:ext cx="575597" cy="55333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043932" y="1636792"/>
            <a:ext cx="809913" cy="585908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 flipH="1" flipV="1">
            <a:off x="5773847" y="3816325"/>
            <a:ext cx="1857284" cy="87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Brace 184"/>
          <p:cNvSpPr/>
          <p:nvPr/>
        </p:nvSpPr>
        <p:spPr>
          <a:xfrm rot="4519036">
            <a:off x="7045374" y="1591397"/>
            <a:ext cx="282604" cy="391456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1" name="Right Brace 210"/>
          <p:cNvSpPr/>
          <p:nvPr/>
        </p:nvSpPr>
        <p:spPr>
          <a:xfrm rot="11861194">
            <a:off x="6033791" y="1964091"/>
            <a:ext cx="417037" cy="791551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2" name="Right Brace 211"/>
          <p:cNvSpPr/>
          <p:nvPr/>
        </p:nvSpPr>
        <p:spPr>
          <a:xfrm rot="9531785">
            <a:off x="5158779" y="5106023"/>
            <a:ext cx="389839" cy="704770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3" name="Right Brace 212"/>
          <p:cNvSpPr/>
          <p:nvPr/>
        </p:nvSpPr>
        <p:spPr>
          <a:xfrm rot="2280852">
            <a:off x="6107271" y="2916109"/>
            <a:ext cx="417037" cy="790333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4" name="Right Brace 213"/>
          <p:cNvSpPr/>
          <p:nvPr/>
        </p:nvSpPr>
        <p:spPr>
          <a:xfrm rot="10551042">
            <a:off x="5400628" y="3875292"/>
            <a:ext cx="305296" cy="658647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16" name="Straight Arrow Connector 215"/>
          <p:cNvCxnSpPr>
            <a:cxnSpLocks/>
          </p:cNvCxnSpPr>
          <p:nvPr/>
        </p:nvCxnSpPr>
        <p:spPr>
          <a:xfrm>
            <a:off x="4861684" y="2692888"/>
            <a:ext cx="1435945" cy="135229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cxnSpLocks/>
          </p:cNvCxnSpPr>
          <p:nvPr/>
        </p:nvCxnSpPr>
        <p:spPr>
          <a:xfrm>
            <a:off x="4569149" y="3523027"/>
            <a:ext cx="1174133" cy="128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cxnSpLocks/>
            <a:endCxn id="195" idx="1"/>
          </p:cNvCxnSpPr>
          <p:nvPr/>
        </p:nvCxnSpPr>
        <p:spPr>
          <a:xfrm>
            <a:off x="4326387" y="4690397"/>
            <a:ext cx="1134790" cy="31820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ight Brace 219"/>
          <p:cNvSpPr/>
          <p:nvPr/>
        </p:nvSpPr>
        <p:spPr>
          <a:xfrm rot="12723912">
            <a:off x="6493026" y="1456691"/>
            <a:ext cx="239852" cy="524939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7" name="Right Brace 236"/>
          <p:cNvSpPr/>
          <p:nvPr/>
        </p:nvSpPr>
        <p:spPr>
          <a:xfrm rot="1830692">
            <a:off x="5749326" y="4660264"/>
            <a:ext cx="282604" cy="533138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12643" y="6032308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669021" y="567054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461177" y="4943516"/>
            <a:ext cx="130175" cy="1301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766141" y="3442561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6602960" y="2028814"/>
            <a:ext cx="130175" cy="1301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6361673" y="2754284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885776" y="1536170"/>
            <a:ext cx="130175" cy="1301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7280499" y="1445946"/>
            <a:ext cx="130175" cy="1301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635882" y="3776120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1" name="Group 240"/>
          <p:cNvGrpSpPr/>
          <p:nvPr/>
        </p:nvGrpSpPr>
        <p:grpSpPr>
          <a:xfrm>
            <a:off x="6812989" y="2018762"/>
            <a:ext cx="926465" cy="437242"/>
            <a:chOff x="4064634" y="2171700"/>
            <a:chExt cx="926465" cy="437242"/>
          </a:xfrm>
        </p:grpSpPr>
        <p:sp>
          <p:nvSpPr>
            <p:cNvPr id="242" name="Rounded Rectangle 24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0.5 Day</a:t>
              </a: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482625" y="1276576"/>
            <a:ext cx="926465" cy="437242"/>
            <a:chOff x="4064634" y="2171700"/>
            <a:chExt cx="926465" cy="437242"/>
          </a:xfrm>
        </p:grpSpPr>
        <p:sp>
          <p:nvSpPr>
            <p:cNvPr id="245" name="Rounded Rectangle 244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313372" y="5322886"/>
            <a:ext cx="815040" cy="437242"/>
            <a:chOff x="4027000" y="2134879"/>
            <a:chExt cx="926465" cy="437242"/>
          </a:xfrm>
        </p:grpSpPr>
        <p:sp>
          <p:nvSpPr>
            <p:cNvPr id="248" name="Rounded Rectangle 247"/>
            <p:cNvSpPr/>
            <p:nvPr/>
          </p:nvSpPr>
          <p:spPr>
            <a:xfrm>
              <a:off x="4027000" y="2134879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56465" y="2197110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103493" y="3874647"/>
            <a:ext cx="926465" cy="437242"/>
            <a:chOff x="4064634" y="2171700"/>
            <a:chExt cx="926465" cy="437242"/>
          </a:xfrm>
        </p:grpSpPr>
        <p:sp>
          <p:nvSpPr>
            <p:cNvPr id="251" name="Rounded Rectangle 250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Day</a:t>
              </a: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067203" y="4837074"/>
            <a:ext cx="926465" cy="437242"/>
            <a:chOff x="4064634" y="2171700"/>
            <a:chExt cx="926465" cy="437242"/>
          </a:xfrm>
        </p:grpSpPr>
        <p:sp>
          <p:nvSpPr>
            <p:cNvPr id="254" name="Rounded Rectangle 253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017331" y="1956494"/>
            <a:ext cx="926465" cy="437242"/>
            <a:chOff x="4064634" y="2171700"/>
            <a:chExt cx="926465" cy="437242"/>
          </a:xfrm>
        </p:grpSpPr>
        <p:sp>
          <p:nvSpPr>
            <p:cNvPr id="257" name="Rounded Rectangle 256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637642" y="3939598"/>
            <a:ext cx="780595" cy="488139"/>
            <a:chOff x="4064634" y="2171700"/>
            <a:chExt cx="926465" cy="437242"/>
          </a:xfrm>
        </p:grpSpPr>
        <p:sp>
          <p:nvSpPr>
            <p:cNvPr id="262" name="Rounded Rectangle 26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117032" y="2224768"/>
              <a:ext cx="8604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7815862" y="1151335"/>
            <a:ext cx="3407878" cy="949779"/>
            <a:chOff x="720724" y="1221920"/>
            <a:chExt cx="3270024" cy="949779"/>
          </a:xfrm>
        </p:grpSpPr>
        <p:sp>
          <p:nvSpPr>
            <p:cNvPr id="272" name="Rounded Rectangle 271"/>
            <p:cNvSpPr/>
            <p:nvPr/>
          </p:nvSpPr>
          <p:spPr>
            <a:xfrm>
              <a:off x="720724" y="1221920"/>
              <a:ext cx="31967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Paducah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41.2’  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906931" y="1671411"/>
              <a:ext cx="2083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below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on Thu March 17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780944" y="2168274"/>
            <a:ext cx="3564294" cy="949779"/>
            <a:chOff x="720722" y="1221920"/>
            <a:chExt cx="3266904" cy="949779"/>
          </a:xfrm>
        </p:grpSpPr>
        <p:sp>
          <p:nvSpPr>
            <p:cNvPr id="295" name="Rounded Rectangle 294"/>
            <p:cNvSpPr/>
            <p:nvPr/>
          </p:nvSpPr>
          <p:spPr>
            <a:xfrm>
              <a:off x="720722" y="1221920"/>
              <a:ext cx="325928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Cairo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46.3’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823898" y="1681514"/>
              <a:ext cx="216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Crested and remaining above 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over the next 5 days</a:t>
              </a: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7631131" y="3187337"/>
            <a:ext cx="3409095" cy="949779"/>
            <a:chOff x="461643" y="2806880"/>
            <a:chExt cx="2739607" cy="949779"/>
          </a:xfrm>
        </p:grpSpPr>
        <p:sp>
          <p:nvSpPr>
            <p:cNvPr id="328" name="Rounded Rectangle 327"/>
            <p:cNvSpPr/>
            <p:nvPr/>
          </p:nvSpPr>
          <p:spPr>
            <a:xfrm>
              <a:off x="461643" y="2806880"/>
              <a:ext cx="27396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Greenville</a:t>
              </a: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45.4’   </a:t>
              </a: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7594957" y="5244157"/>
            <a:ext cx="3279909" cy="949779"/>
            <a:chOff x="461644" y="2806880"/>
            <a:chExt cx="2772132" cy="949779"/>
          </a:xfrm>
        </p:grpSpPr>
        <p:sp>
          <p:nvSpPr>
            <p:cNvPr id="348" name="Rounded Rectangle 347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New Orleans</a:t>
              </a: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 12.2’  </a:t>
              </a: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549756" y="3220973"/>
              <a:ext cx="16840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at 12.7’ on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March 20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1285346" y="5279320"/>
            <a:ext cx="3079181" cy="949779"/>
            <a:chOff x="461644" y="2806880"/>
            <a:chExt cx="2769152" cy="949779"/>
          </a:xfrm>
        </p:grpSpPr>
        <p:sp>
          <p:nvSpPr>
            <p:cNvPr id="367" name="Rounded Rectangle 366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Baton Rouge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20065" y="3080385"/>
              <a:ext cx="2386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32.4’   </a:t>
              </a:r>
              <a:r>
                <a:rPr lang="en-US" sz="1200" b="1" dirty="0">
                  <a:solidFill>
                    <a:srgbClr val="F79646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1546776" y="3244823"/>
              <a:ext cx="16840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33.3’ on March 19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85" name="Oval 84"/>
          <p:cNvSpPr/>
          <p:nvPr/>
        </p:nvSpPr>
        <p:spPr>
          <a:xfrm>
            <a:off x="2365722" y="6483131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3" name="Oval 392"/>
          <p:cNvSpPr/>
          <p:nvPr/>
        </p:nvSpPr>
        <p:spPr>
          <a:xfrm>
            <a:off x="6242309" y="5975323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9" name="Right Brace 268"/>
          <p:cNvSpPr/>
          <p:nvPr/>
        </p:nvSpPr>
        <p:spPr>
          <a:xfrm rot="1252184">
            <a:off x="5854077" y="3596458"/>
            <a:ext cx="239852" cy="342912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99009" y="6280454"/>
            <a:ext cx="4742378" cy="5524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593762" y="6342236"/>
            <a:ext cx="36926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Crest Location</a:t>
            </a:r>
          </a:p>
        </p:txBody>
      </p:sp>
      <p:sp>
        <p:nvSpPr>
          <p:cNvPr id="163" name="5-Point Star 162"/>
          <p:cNvSpPr/>
          <p:nvPr/>
        </p:nvSpPr>
        <p:spPr>
          <a:xfrm>
            <a:off x="7174137" y="6464495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310416D-6901-4EBA-91CF-280D76138EF0}"/>
              </a:ext>
            </a:extLst>
          </p:cNvPr>
          <p:cNvSpPr txBox="1"/>
          <p:nvPr/>
        </p:nvSpPr>
        <p:spPr>
          <a:xfrm>
            <a:off x="9031277" y="3622248"/>
            <a:ext cx="194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Crest in </a:t>
            </a: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 45.9’</a:t>
            </a:r>
          </a:p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March 14</a:t>
            </a:r>
            <a:r>
              <a:rPr lang="en-US" sz="1200" b="1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F5B726B-6183-44DC-AA41-1E1BBCB88A39}"/>
              </a:ext>
            </a:extLst>
          </p:cNvPr>
          <p:cNvSpPr txBox="1"/>
          <p:nvPr/>
        </p:nvSpPr>
        <p:spPr>
          <a:xfrm>
            <a:off x="2411631" y="1541776"/>
            <a:ext cx="2422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Crested and remaining above  </a:t>
            </a:r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over the next 5 days</a:t>
            </a:r>
          </a:p>
        </p:txBody>
      </p:sp>
      <p:pic>
        <p:nvPicPr>
          <p:cNvPr id="158" name="Picture 3">
            <a:extLst>
              <a:ext uri="{FF2B5EF4-FFF2-40B4-BE49-F238E27FC236}">
                <a16:creationId xmlns:a16="http://schemas.microsoft.com/office/drawing/2014/main" id="{09146241-6557-4B28-AAC2-9C217075F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139" y="364212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3">
            <a:extLst>
              <a:ext uri="{FF2B5EF4-FFF2-40B4-BE49-F238E27FC236}">
                <a16:creationId xmlns:a16="http://schemas.microsoft.com/office/drawing/2014/main" id="{4AE77E84-312A-4EC9-8128-54CCF9F81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456" y="4710783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Picture 3">
            <a:extLst>
              <a:ext uri="{FF2B5EF4-FFF2-40B4-BE49-F238E27FC236}">
                <a16:creationId xmlns:a16="http://schemas.microsoft.com/office/drawing/2014/main" id="{CA1830A5-29A0-4181-AAF4-194C59A31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960" y="5766964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" name="Picture 3">
            <a:extLst>
              <a:ext uri="{FF2B5EF4-FFF2-40B4-BE49-F238E27FC236}">
                <a16:creationId xmlns:a16="http://schemas.microsoft.com/office/drawing/2014/main" id="{D79278C1-AEB3-4F24-8211-A78E51B62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60" y="3662226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" name="Picture 3">
            <a:extLst>
              <a:ext uri="{FF2B5EF4-FFF2-40B4-BE49-F238E27FC236}">
                <a16:creationId xmlns:a16="http://schemas.microsoft.com/office/drawing/2014/main" id="{48AEF1B3-40E2-423F-AE77-C4F07CEA8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230" y="4707788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Picture 3">
            <a:extLst>
              <a:ext uri="{FF2B5EF4-FFF2-40B4-BE49-F238E27FC236}">
                <a16:creationId xmlns:a16="http://schemas.microsoft.com/office/drawing/2014/main" id="{477FC814-F0CC-4E57-A403-A4977C370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534" y="571605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7DCCFBF-C149-49B7-8D9A-159BC6788C3D}"/>
              </a:ext>
            </a:extLst>
          </p:cNvPr>
          <p:cNvSpPr/>
          <p:nvPr/>
        </p:nvSpPr>
        <p:spPr>
          <a:xfrm>
            <a:off x="8718947" y="2447472"/>
            <a:ext cx="69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B7555-D9DB-4E30-85D2-73CDBF8F1C14}"/>
              </a:ext>
            </a:extLst>
          </p:cNvPr>
          <p:cNvSpPr/>
          <p:nvPr/>
        </p:nvSpPr>
        <p:spPr>
          <a:xfrm>
            <a:off x="2156910" y="1385103"/>
            <a:ext cx="69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8550657" y="3474353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1993464" y="2378209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8364182" y="4499246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96858" y="4486040"/>
            <a:ext cx="69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4" name="5-Point Star 153"/>
          <p:cNvSpPr/>
          <p:nvPr/>
        </p:nvSpPr>
        <p:spPr>
          <a:xfrm>
            <a:off x="5964981" y="3082993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EC80AC99-E19E-448F-A20D-1AF4F2050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042" y="2682135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" name="Rectangle 178">
            <a:extLst>
              <a:ext uri="{FF2B5EF4-FFF2-40B4-BE49-F238E27FC236}">
                <a16:creationId xmlns:a16="http://schemas.microsoft.com/office/drawing/2014/main" id="{55231EF2-EC96-4A76-9F81-902AA179A553}"/>
              </a:ext>
            </a:extLst>
          </p:cNvPr>
          <p:cNvSpPr/>
          <p:nvPr/>
        </p:nvSpPr>
        <p:spPr>
          <a:xfrm>
            <a:off x="2254621" y="5552825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80" name="Picture 179">
            <a:extLst>
              <a:ext uri="{FF2B5EF4-FFF2-40B4-BE49-F238E27FC236}">
                <a16:creationId xmlns:a16="http://schemas.microsoft.com/office/drawing/2014/main" id="{86F63E47-0E0E-4B5B-95E9-253590289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392" y="1674370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0D01F3C3-0D7C-40B1-9F11-B67FAED16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05" y="1592412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11347B07-B3A9-4169-B078-83C0A63E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241" y="2622385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6580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ting All Po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12619</TotalTime>
  <Words>470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1_Office Theme</vt:lpstr>
      <vt:lpstr>Getting All Posts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600</cp:revision>
  <cp:lastPrinted>2019-06-25T17:36:27Z</cp:lastPrinted>
  <dcterms:created xsi:type="dcterms:W3CDTF">2019-02-26T19:21:25Z</dcterms:created>
  <dcterms:modified xsi:type="dcterms:W3CDTF">2022-03-11T17:29:18Z</dcterms:modified>
</cp:coreProperties>
</file>